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58" r:id="rId4"/>
    <p:sldId id="264" r:id="rId5"/>
    <p:sldId id="260" r:id="rId6"/>
    <p:sldId id="261" r:id="rId7"/>
    <p:sldId id="262" r:id="rId8"/>
    <p:sldId id="265"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22.10.2018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22.10.2018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22.10.2018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22.10.2018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Евгений\Desktop\imagesQYOJMQ4T.jpg"/>
          <p:cNvPicPr>
            <a:picLocks noChangeAspect="1" noChangeArrowheads="1"/>
          </p:cNvPicPr>
          <p:nvPr/>
        </p:nvPicPr>
        <p:blipFill>
          <a:blip r:embed="rId2" cstate="print"/>
          <a:srcRect/>
          <a:stretch>
            <a:fillRect/>
          </a:stretch>
        </p:blipFill>
        <p:spPr bwMode="auto">
          <a:xfrm>
            <a:off x="0" y="0"/>
            <a:ext cx="9144000" cy="6948264"/>
          </a:xfrm>
          <a:prstGeom prst="rect">
            <a:avLst/>
          </a:prstGeom>
          <a:noFill/>
        </p:spPr>
      </p:pic>
      <p:sp>
        <p:nvSpPr>
          <p:cNvPr id="2050" name="Rectangle 2"/>
          <p:cNvSpPr>
            <a:spLocks noGrp="1" noChangeArrowheads="1"/>
          </p:cNvSpPr>
          <p:nvPr>
            <p:ph type="ctrTitle"/>
          </p:nvPr>
        </p:nvSpPr>
        <p:spPr>
          <a:xfrm>
            <a:off x="827584" y="596900"/>
            <a:ext cx="7821116" cy="5496396"/>
          </a:xfrm>
        </p:spPr>
        <p:txBody>
          <a:bodyPr/>
          <a:lstStyle/>
          <a:p>
            <a:r>
              <a:rPr lang="ru-RU" dirty="0" smtClean="0">
                <a:latin typeface="Monotype Corsiva" pitchFamily="66" charset="0"/>
              </a:rPr>
              <a:t>Управленческая, содержательная модель ДООШ «Смена»</a:t>
            </a:r>
            <a:endParaRPr lang="ru-RU" sz="4400" dirty="0">
              <a:latin typeface="Monotype Corsiva" pitchFamily="66"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Евгений\Desktop\imagesQYOJMQ4T.jpg"/>
          <p:cNvPicPr>
            <a:picLocks noChangeAspect="1" noChangeArrowheads="1"/>
          </p:cNvPicPr>
          <p:nvPr/>
        </p:nvPicPr>
        <p:blipFill>
          <a:blip r:embed="rId2" cstate="print"/>
          <a:srcRect/>
          <a:stretch>
            <a:fillRect/>
          </a:stretch>
        </p:blipFill>
        <p:spPr bwMode="auto">
          <a:xfrm>
            <a:off x="-42203" y="70339"/>
            <a:ext cx="9144000" cy="6948264"/>
          </a:xfrm>
          <a:prstGeom prst="rect">
            <a:avLst/>
          </a:prstGeom>
          <a:noFill/>
        </p:spPr>
      </p:pic>
      <p:sp>
        <p:nvSpPr>
          <p:cNvPr id="2050" name="Rectangle 2"/>
          <p:cNvSpPr>
            <a:spLocks noGrp="1" noChangeArrowheads="1"/>
          </p:cNvSpPr>
          <p:nvPr>
            <p:ph type="ctrTitle"/>
          </p:nvPr>
        </p:nvSpPr>
        <p:spPr>
          <a:xfrm>
            <a:off x="0" y="0"/>
            <a:ext cx="9144000" cy="6858000"/>
          </a:xfrm>
        </p:spPr>
        <p:txBody>
          <a:bodyPr>
            <a:normAutofit/>
          </a:bodyPr>
          <a:lstStyle/>
          <a:p>
            <a:r>
              <a:rPr lang="ru-RU" sz="900" b="1" dirty="0" smtClean="0"/>
              <a:t>Положение о детской организации </a:t>
            </a:r>
            <a:br>
              <a:rPr lang="ru-RU" sz="900" b="1" dirty="0" smtClean="0"/>
            </a:br>
            <a:r>
              <a:rPr lang="ru-RU" sz="900" b="1" dirty="0" smtClean="0"/>
              <a:t>«Смена»</a:t>
            </a:r>
            <a:br>
              <a:rPr lang="ru-RU" sz="900" b="1" dirty="0" smtClean="0"/>
            </a:br>
            <a:r>
              <a:rPr lang="ru-RU" sz="900" dirty="0" smtClean="0"/>
              <a:t/>
            </a:r>
            <a:br>
              <a:rPr lang="ru-RU" sz="900" dirty="0" smtClean="0"/>
            </a:br>
            <a:r>
              <a:rPr lang="ru-RU" sz="900" dirty="0" smtClean="0"/>
              <a:t>1. Общее положение</a:t>
            </a:r>
            <a:br>
              <a:rPr lang="ru-RU" sz="900" dirty="0" smtClean="0"/>
            </a:br>
            <a:r>
              <a:rPr lang="ru-RU" sz="900" dirty="0" smtClean="0"/>
              <a:t>1.1. Детская организация «Смена» (в дальнейшем именуемая – организация) действует на базе МБОУ СОШ № 9 </a:t>
            </a:r>
            <a:r>
              <a:rPr lang="ru-RU" sz="900" dirty="0" err="1" smtClean="0"/>
              <a:t>Чулымского</a:t>
            </a:r>
            <a:r>
              <a:rPr lang="ru-RU" sz="900" dirty="0" smtClean="0"/>
              <a:t> района Новосибирской области </a:t>
            </a:r>
            <a:r>
              <a:rPr lang="ru-RU" sz="900" dirty="0" err="1" smtClean="0"/>
              <a:t>области</a:t>
            </a:r>
            <a:r>
              <a:rPr lang="ru-RU" sz="900" dirty="0" smtClean="0"/>
              <a:t>. </a:t>
            </a:r>
            <a:br>
              <a:rPr lang="ru-RU" sz="900" dirty="0" smtClean="0"/>
            </a:br>
            <a:r>
              <a:rPr lang="ru-RU" sz="900" dirty="0" smtClean="0"/>
              <a:t>1.2. Детская организация осуществляет свою деятельность в соответствии с Уставом школы, уставом детской организации и Конституцией РФ.</a:t>
            </a:r>
            <a:br>
              <a:rPr lang="ru-RU" sz="900" dirty="0" smtClean="0"/>
            </a:br>
            <a:r>
              <a:rPr lang="ru-RU" sz="900" dirty="0" smtClean="0"/>
              <a:t>1.3. Детская организация – общественное самоуправляемое некоммерческое добровольное объединение </a:t>
            </a:r>
            <a:r>
              <a:rPr lang="ru-RU" sz="900" dirty="0" err="1" smtClean="0"/>
              <a:t>обучащихся</a:t>
            </a:r>
            <a:r>
              <a:rPr lang="ru-RU" sz="900" dirty="0" smtClean="0"/>
              <a:t> школы, представителей администрации, педагогов и родительского комитета.</a:t>
            </a:r>
            <a:br>
              <a:rPr lang="ru-RU" sz="900" dirty="0" smtClean="0"/>
            </a:br>
            <a:r>
              <a:rPr lang="ru-RU" sz="900" dirty="0" smtClean="0"/>
              <a:t>1.4. Детская организация имеет гимн, эмблему, флаг, галстук, название. </a:t>
            </a:r>
            <a:br>
              <a:rPr lang="ru-RU" sz="900" dirty="0" smtClean="0"/>
            </a:br>
            <a:r>
              <a:rPr lang="ru-RU" sz="900" dirty="0" smtClean="0"/>
              <a:t>1.5. Членами детской организации являются </a:t>
            </a:r>
            <a:r>
              <a:rPr lang="ru-RU" sz="900" dirty="0" err="1" smtClean="0"/>
              <a:t>обучащиеся</a:t>
            </a:r>
            <a:r>
              <a:rPr lang="ru-RU" sz="900" dirty="0" smtClean="0"/>
              <a:t> школы с 1 по 8 класс.</a:t>
            </a:r>
            <a:br>
              <a:rPr lang="ru-RU" sz="900" dirty="0" smtClean="0"/>
            </a:br>
            <a:r>
              <a:rPr lang="ru-RU" sz="900" dirty="0" smtClean="0"/>
              <a:t>2. Цель и задачи</a:t>
            </a:r>
            <a:br>
              <a:rPr lang="ru-RU" sz="900" dirty="0" smtClean="0"/>
            </a:br>
            <a:r>
              <a:rPr lang="ru-RU" sz="900" dirty="0" smtClean="0"/>
              <a:t>2.1. Цель: </a:t>
            </a:r>
            <a:br>
              <a:rPr lang="ru-RU" sz="900" dirty="0" smtClean="0"/>
            </a:br>
            <a:r>
              <a:rPr lang="ru-RU" sz="900" dirty="0" smtClean="0"/>
              <a:t>2.2.  Задачами организации являются:</a:t>
            </a:r>
            <a:br>
              <a:rPr lang="ru-RU" sz="900" dirty="0" smtClean="0"/>
            </a:br>
            <a:r>
              <a:rPr lang="ru-RU" sz="900" dirty="0" smtClean="0"/>
              <a:t>- создание условий для детей, при которых наиболее широко раскрываются его лидерские качества;</a:t>
            </a:r>
            <a:br>
              <a:rPr lang="ru-RU" sz="900" dirty="0" smtClean="0"/>
            </a:br>
            <a:r>
              <a:rPr lang="ru-RU" sz="900" dirty="0" smtClean="0"/>
              <a:t>-  формирование умения сочетать личные и групповые интересы;</a:t>
            </a:r>
            <a:br>
              <a:rPr lang="ru-RU" sz="900" dirty="0" smtClean="0"/>
            </a:br>
            <a:r>
              <a:rPr lang="ru-RU" sz="900" dirty="0" smtClean="0"/>
              <a:t>- формирование позитивных гражданских позиций;</a:t>
            </a:r>
            <a:br>
              <a:rPr lang="ru-RU" sz="900" dirty="0" smtClean="0"/>
            </a:br>
            <a:r>
              <a:rPr lang="ru-RU" sz="900" dirty="0" smtClean="0"/>
              <a:t>- привитие интереса к систематическому нравственному, духовному и физическому </a:t>
            </a:r>
            <a:r>
              <a:rPr lang="ru-RU" sz="900" dirty="0" err="1" smtClean="0"/>
              <a:t>самосовершенстванию</a:t>
            </a:r>
            <a:r>
              <a:rPr lang="ru-RU" sz="900" dirty="0" smtClean="0"/>
              <a:t>.</a:t>
            </a:r>
            <a:br>
              <a:rPr lang="ru-RU" sz="900" dirty="0" smtClean="0"/>
            </a:br>
            <a:r>
              <a:rPr lang="ru-RU" sz="900" dirty="0" smtClean="0"/>
              <a:t>3. Деятельность детской организации строится на следующих основных принципах:</a:t>
            </a:r>
            <a:br>
              <a:rPr lang="ru-RU" sz="900" dirty="0" smtClean="0"/>
            </a:br>
            <a:r>
              <a:rPr lang="ru-RU" sz="900" dirty="0" smtClean="0"/>
              <a:t>3.1. Принцип самостоятельности: все вопросы, связанные с деятельностью Организации,  решаются только его членами;</a:t>
            </a:r>
            <a:br>
              <a:rPr lang="ru-RU" sz="900" dirty="0" smtClean="0"/>
            </a:br>
            <a:r>
              <a:rPr lang="ru-RU" sz="900" dirty="0" smtClean="0"/>
              <a:t>3.2.  Принцип ответственности: члены организации несут ответственность перед своей Организацией, Организация несет ответственность перед своими членами;</a:t>
            </a:r>
            <a:br>
              <a:rPr lang="ru-RU" sz="900" dirty="0" smtClean="0"/>
            </a:br>
            <a:r>
              <a:rPr lang="ru-RU" sz="900" dirty="0" smtClean="0"/>
              <a:t>3.3. Принцип гласности: все решения организации принимаются после коллективного обсуждения, с учетом самых разнообразных мнений. Организация информирует общественность о своей деятельности через СМИ.</a:t>
            </a:r>
            <a:br>
              <a:rPr lang="ru-RU" sz="900" dirty="0" smtClean="0"/>
            </a:br>
            <a:r>
              <a:rPr lang="ru-RU" sz="900" dirty="0" smtClean="0"/>
              <a:t>4.Структура</a:t>
            </a:r>
            <a:br>
              <a:rPr lang="ru-RU" sz="900" dirty="0" smtClean="0"/>
            </a:br>
            <a:r>
              <a:rPr lang="ru-RU" sz="900" dirty="0" smtClean="0"/>
              <a:t>4.1. Детская организация  «Смена» включает в себя: совет командиров (от каждого отряда командир класса), детскую организацию школьников (с 1 по 7 класс)</a:t>
            </a:r>
            <a:br>
              <a:rPr lang="ru-RU" sz="900" dirty="0" smtClean="0"/>
            </a:br>
            <a:r>
              <a:rPr lang="ru-RU" sz="900" dirty="0" smtClean="0"/>
              <a:t>4.2. Главным органом управления является Совет командиров.</a:t>
            </a:r>
            <a:br>
              <a:rPr lang="ru-RU" sz="900" dirty="0" smtClean="0"/>
            </a:br>
            <a:r>
              <a:rPr lang="ru-RU" sz="900" dirty="0" smtClean="0"/>
              <a:t>4.3. Руководит работой старшая вожатая.</a:t>
            </a:r>
            <a:br>
              <a:rPr lang="ru-RU" sz="900" dirty="0" smtClean="0"/>
            </a:br>
            <a:r>
              <a:rPr lang="ru-RU" sz="900" dirty="0" smtClean="0"/>
              <a:t>4.4.Вся Организация разделена отряды:</a:t>
            </a:r>
            <a:br>
              <a:rPr lang="ru-RU" sz="900" dirty="0" smtClean="0"/>
            </a:br>
            <a:r>
              <a:rPr lang="ru-RU" sz="900" dirty="0" smtClean="0"/>
              <a:t>4.5. Отряды имеют своё направление, название, девиз, цвет галстука.</a:t>
            </a:r>
            <a:br>
              <a:rPr lang="ru-RU" sz="900" dirty="0" smtClean="0"/>
            </a:br>
            <a:r>
              <a:rPr lang="ru-RU" sz="900" dirty="0" smtClean="0"/>
              <a:t>4.6.Главным в отряде является командир, работу осуществляет актив отряда координацию и руководство отряда ведет классный руководитель.</a:t>
            </a:r>
            <a:br>
              <a:rPr lang="ru-RU" sz="900" dirty="0" smtClean="0"/>
            </a:br>
            <a:r>
              <a:rPr lang="ru-RU" sz="900" dirty="0" smtClean="0"/>
              <a:t/>
            </a:r>
            <a:br>
              <a:rPr lang="ru-RU" sz="900" dirty="0" smtClean="0"/>
            </a:br>
            <a:r>
              <a:rPr lang="ru-RU" sz="900" dirty="0" smtClean="0"/>
              <a:t>5. Функции Организации: члены детского объединения оказывают помощь в проведении различных мероприятий, заботятся об авторитете объединения..</a:t>
            </a:r>
            <a:br>
              <a:rPr lang="ru-RU" sz="900" dirty="0" smtClean="0"/>
            </a:br>
            <a:r>
              <a:rPr lang="ru-RU" sz="900" dirty="0" smtClean="0"/>
              <a:t>6. Организация работает по следующим направлениям:</a:t>
            </a:r>
            <a:br>
              <a:rPr lang="ru-RU" sz="900" dirty="0" smtClean="0"/>
            </a:br>
            <a:r>
              <a:rPr lang="ru-RU" sz="900" dirty="0" smtClean="0"/>
              <a:t>6.1.гражданско - патриотическое;</a:t>
            </a:r>
            <a:br>
              <a:rPr lang="ru-RU" sz="900" dirty="0" smtClean="0"/>
            </a:br>
            <a:r>
              <a:rPr lang="ru-RU" sz="900" dirty="0" smtClean="0"/>
              <a:t>6.2.спортивно - оздоровительное;</a:t>
            </a:r>
            <a:br>
              <a:rPr lang="ru-RU" sz="900" dirty="0" smtClean="0"/>
            </a:br>
            <a:r>
              <a:rPr lang="ru-RU" sz="900" dirty="0" smtClean="0"/>
              <a:t>6.3.экологическое;</a:t>
            </a:r>
            <a:br>
              <a:rPr lang="ru-RU" sz="900" dirty="0" smtClean="0"/>
            </a:br>
            <a:r>
              <a:rPr lang="ru-RU" sz="900" dirty="0" smtClean="0"/>
              <a:t>6.4.нравственно - эстетическое;</a:t>
            </a:r>
            <a:br>
              <a:rPr lang="ru-RU" sz="900" dirty="0" smtClean="0"/>
            </a:br>
            <a:r>
              <a:rPr lang="ru-RU" sz="900" dirty="0" smtClean="0"/>
              <a:t>6.5.трудовое;</a:t>
            </a:r>
            <a:br>
              <a:rPr lang="ru-RU" sz="900" dirty="0" smtClean="0"/>
            </a:br>
            <a:r>
              <a:rPr lang="ru-RU" sz="900" dirty="0" smtClean="0"/>
              <a:t>6.6.туристко - краеведческое </a:t>
            </a:r>
            <a:br>
              <a:rPr lang="ru-RU" sz="900" dirty="0" smtClean="0"/>
            </a:br>
            <a:r>
              <a:rPr lang="ru-RU" sz="900" dirty="0" smtClean="0"/>
              <a:t>7. Символы Организации: </a:t>
            </a:r>
            <a:br>
              <a:rPr lang="ru-RU" sz="900" dirty="0" smtClean="0"/>
            </a:br>
            <a:r>
              <a:rPr lang="ru-RU" sz="900" dirty="0" smtClean="0"/>
              <a:t>Организация имеет свою символику. </a:t>
            </a:r>
            <a:br>
              <a:rPr lang="ru-RU" sz="900" dirty="0" smtClean="0"/>
            </a:br>
            <a:r>
              <a:rPr lang="ru-RU" sz="900" dirty="0" smtClean="0"/>
              <a:t>7.1. эмблема;</a:t>
            </a:r>
            <a:br>
              <a:rPr lang="ru-RU" sz="900" dirty="0" smtClean="0"/>
            </a:br>
            <a:r>
              <a:rPr lang="ru-RU" sz="900" dirty="0" smtClean="0"/>
              <a:t>7.2. флаг; </a:t>
            </a:r>
            <a:br>
              <a:rPr lang="ru-RU" sz="900" dirty="0" smtClean="0"/>
            </a:br>
            <a:r>
              <a:rPr lang="ru-RU" sz="900" dirty="0" smtClean="0"/>
              <a:t>7.3. гимн; </a:t>
            </a:r>
            <a:br>
              <a:rPr lang="ru-RU" sz="900" dirty="0" smtClean="0"/>
            </a:br>
            <a:r>
              <a:rPr lang="ru-RU" sz="900" dirty="0" smtClean="0"/>
              <a:t>7.4. девиз каждого отряда;</a:t>
            </a:r>
            <a:br>
              <a:rPr lang="ru-RU" sz="900" dirty="0" smtClean="0"/>
            </a:br>
            <a:r>
              <a:rPr lang="ru-RU" sz="900" dirty="0" smtClean="0"/>
              <a:t>7.6. галстук.  </a:t>
            </a:r>
            <a:endParaRPr lang="ru-RU" sz="4400" dirty="0">
              <a:latin typeface="Monotype Corsiva" pitchFamily="66"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Евгений\Desktop\imagesQYOJMQ4T.jpg"/>
          <p:cNvPicPr>
            <a:picLocks noChangeAspect="1" noChangeArrowheads="1"/>
          </p:cNvPicPr>
          <p:nvPr/>
        </p:nvPicPr>
        <p:blipFill>
          <a:blip r:embed="rId2" cstate="print"/>
          <a:srcRect/>
          <a:stretch>
            <a:fillRect/>
          </a:stretch>
        </p:blipFill>
        <p:spPr bwMode="auto">
          <a:xfrm>
            <a:off x="0" y="-90264"/>
            <a:ext cx="9324528" cy="6948264"/>
          </a:xfrm>
          <a:prstGeom prst="rect">
            <a:avLst/>
          </a:prstGeom>
          <a:noFill/>
        </p:spPr>
      </p:pic>
      <p:sp>
        <p:nvSpPr>
          <p:cNvPr id="2143" name="Text Box 95"/>
          <p:cNvSpPr txBox="1">
            <a:spLocks noChangeArrowheads="1"/>
          </p:cNvSpPr>
          <p:nvPr/>
        </p:nvSpPr>
        <p:spPr bwMode="auto">
          <a:xfrm>
            <a:off x="2735288" y="0"/>
            <a:ext cx="6408712" cy="485775"/>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Совет школы</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37" name="Text Box 89"/>
          <p:cNvSpPr txBox="1">
            <a:spLocks noChangeArrowheads="1"/>
          </p:cNvSpPr>
          <p:nvPr/>
        </p:nvSpPr>
        <p:spPr bwMode="auto">
          <a:xfrm>
            <a:off x="1835696" y="908720"/>
            <a:ext cx="2000250" cy="714375"/>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Педагогический совет</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36" name="Text Box 88"/>
          <p:cNvSpPr txBox="1">
            <a:spLocks noChangeArrowheads="1"/>
          </p:cNvSpPr>
          <p:nvPr/>
        </p:nvSpPr>
        <p:spPr bwMode="auto">
          <a:xfrm>
            <a:off x="4211960" y="836712"/>
            <a:ext cx="2000250" cy="933450"/>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Общешкольное ученическое самоуправление</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135" name="Text Box 87"/>
          <p:cNvSpPr txBox="1">
            <a:spLocks noChangeArrowheads="1"/>
          </p:cNvSpPr>
          <p:nvPr/>
        </p:nvSpPr>
        <p:spPr bwMode="auto">
          <a:xfrm>
            <a:off x="6588224" y="908720"/>
            <a:ext cx="2000250" cy="714375"/>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Совет профилактики</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34" name="Text Box 86"/>
          <p:cNvSpPr txBox="1">
            <a:spLocks noChangeArrowheads="1"/>
          </p:cNvSpPr>
          <p:nvPr/>
        </p:nvSpPr>
        <p:spPr bwMode="auto">
          <a:xfrm>
            <a:off x="4283968" y="1916832"/>
            <a:ext cx="2000250" cy="714375"/>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ДООШ</a:t>
            </a:r>
            <a:endParaRPr kumimoji="0" lang="ru-RU" sz="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«Смена»</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133" name="Text Box 85"/>
          <p:cNvSpPr txBox="1">
            <a:spLocks noChangeArrowheads="1"/>
          </p:cNvSpPr>
          <p:nvPr/>
        </p:nvSpPr>
        <p:spPr bwMode="auto">
          <a:xfrm>
            <a:off x="0" y="3212977"/>
            <a:ext cx="3563888" cy="360040"/>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Центр инициативы и творчества</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32" name="Text Box 84"/>
          <p:cNvSpPr txBox="1">
            <a:spLocks noChangeArrowheads="1"/>
          </p:cNvSpPr>
          <p:nvPr/>
        </p:nvSpPr>
        <p:spPr bwMode="auto">
          <a:xfrm>
            <a:off x="3779912" y="3212977"/>
            <a:ext cx="5364088" cy="504056"/>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Детская организация младших школьников</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31" name="AutoShape 83"/>
          <p:cNvSpPr>
            <a:spLocks noChangeShapeType="1"/>
          </p:cNvSpPr>
          <p:nvPr/>
        </p:nvSpPr>
        <p:spPr bwMode="auto">
          <a:xfrm flipH="1">
            <a:off x="2915816" y="1268760"/>
            <a:ext cx="1228725" cy="132397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2130" name="AutoShape 82"/>
          <p:cNvSpPr>
            <a:spLocks noChangeShapeType="1"/>
          </p:cNvSpPr>
          <p:nvPr/>
        </p:nvSpPr>
        <p:spPr bwMode="auto">
          <a:xfrm>
            <a:off x="6156176" y="1268760"/>
            <a:ext cx="1266825" cy="123825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2142" name="AutoShape 94"/>
          <p:cNvSpPr>
            <a:spLocks noChangeShapeType="1"/>
          </p:cNvSpPr>
          <p:nvPr/>
        </p:nvSpPr>
        <p:spPr bwMode="auto">
          <a:xfrm>
            <a:off x="5436096" y="692696"/>
            <a:ext cx="9525" cy="1238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41" name="AutoShape 93"/>
          <p:cNvSpPr>
            <a:spLocks noChangeShapeType="1"/>
          </p:cNvSpPr>
          <p:nvPr/>
        </p:nvSpPr>
        <p:spPr bwMode="auto">
          <a:xfrm>
            <a:off x="3563888" y="692696"/>
            <a:ext cx="402907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40" name="AutoShape 92"/>
          <p:cNvSpPr>
            <a:spLocks noChangeShapeType="1"/>
          </p:cNvSpPr>
          <p:nvPr/>
        </p:nvSpPr>
        <p:spPr bwMode="auto">
          <a:xfrm>
            <a:off x="3563888" y="692696"/>
            <a:ext cx="0" cy="15240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39" name="AutoShape 91"/>
          <p:cNvSpPr>
            <a:spLocks noChangeShapeType="1"/>
          </p:cNvSpPr>
          <p:nvPr/>
        </p:nvSpPr>
        <p:spPr bwMode="auto">
          <a:xfrm>
            <a:off x="6876256" y="548680"/>
            <a:ext cx="9525" cy="15240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38" name="AutoShape 90"/>
          <p:cNvSpPr>
            <a:spLocks noChangeShapeType="1"/>
          </p:cNvSpPr>
          <p:nvPr/>
        </p:nvSpPr>
        <p:spPr bwMode="auto">
          <a:xfrm>
            <a:off x="7524328" y="764704"/>
            <a:ext cx="0" cy="15240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29" name="AutoShape 81"/>
          <p:cNvSpPr>
            <a:spLocks noChangeShapeType="1"/>
          </p:cNvSpPr>
          <p:nvPr/>
        </p:nvSpPr>
        <p:spPr bwMode="auto">
          <a:xfrm>
            <a:off x="3851920" y="1196752"/>
            <a:ext cx="31432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28" name="AutoShape 80"/>
          <p:cNvSpPr>
            <a:spLocks noChangeShapeType="1"/>
          </p:cNvSpPr>
          <p:nvPr/>
        </p:nvSpPr>
        <p:spPr bwMode="auto">
          <a:xfrm>
            <a:off x="4502150" y="1752600"/>
            <a:ext cx="762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27" name="AutoShape 79"/>
          <p:cNvSpPr>
            <a:spLocks noChangeShapeType="1"/>
          </p:cNvSpPr>
          <p:nvPr/>
        </p:nvSpPr>
        <p:spPr bwMode="auto">
          <a:xfrm>
            <a:off x="5220072" y="1772816"/>
            <a:ext cx="19050" cy="20955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26" name="AutoShape 78"/>
          <p:cNvSpPr>
            <a:spLocks noChangeShapeType="1"/>
          </p:cNvSpPr>
          <p:nvPr/>
        </p:nvSpPr>
        <p:spPr bwMode="auto">
          <a:xfrm>
            <a:off x="3059832" y="2852936"/>
            <a:ext cx="41338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25" name="AutoShape 77"/>
          <p:cNvSpPr>
            <a:spLocks noChangeShapeType="1"/>
          </p:cNvSpPr>
          <p:nvPr/>
        </p:nvSpPr>
        <p:spPr bwMode="auto">
          <a:xfrm>
            <a:off x="3059832" y="2924944"/>
            <a:ext cx="98296" cy="21602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24" name="AutoShape 76"/>
          <p:cNvSpPr>
            <a:spLocks noChangeShapeType="1"/>
          </p:cNvSpPr>
          <p:nvPr/>
        </p:nvSpPr>
        <p:spPr bwMode="auto">
          <a:xfrm>
            <a:off x="7164288" y="2924944"/>
            <a:ext cx="0" cy="18097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23" name="AutoShape 75"/>
          <p:cNvSpPr>
            <a:spLocks noChangeShapeType="1"/>
          </p:cNvSpPr>
          <p:nvPr/>
        </p:nvSpPr>
        <p:spPr bwMode="auto">
          <a:xfrm>
            <a:off x="5292079" y="2564905"/>
            <a:ext cx="45719" cy="28803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22" name="Text Box 74"/>
          <p:cNvSpPr txBox="1">
            <a:spLocks noChangeArrowheads="1"/>
          </p:cNvSpPr>
          <p:nvPr/>
        </p:nvSpPr>
        <p:spPr bwMode="auto">
          <a:xfrm>
            <a:off x="0" y="3861048"/>
            <a:ext cx="3563888" cy="432048"/>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Коллегия по связи с общественностью</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121" name="Text Box 73"/>
          <p:cNvSpPr txBox="1">
            <a:spLocks noChangeArrowheads="1"/>
          </p:cNvSpPr>
          <p:nvPr/>
        </p:nvSpPr>
        <p:spPr bwMode="auto">
          <a:xfrm>
            <a:off x="0" y="4437113"/>
            <a:ext cx="3491880" cy="432048"/>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Коллегия спорта и здоровья</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20" name="Text Box 72"/>
          <p:cNvSpPr txBox="1">
            <a:spLocks noChangeArrowheads="1"/>
          </p:cNvSpPr>
          <p:nvPr/>
        </p:nvSpPr>
        <p:spPr bwMode="auto">
          <a:xfrm>
            <a:off x="6350" y="8886825"/>
            <a:ext cx="2000250" cy="714375"/>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Коллегия правопорядка</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119" name="Text Box 71"/>
          <p:cNvSpPr txBox="1">
            <a:spLocks noChangeArrowheads="1"/>
          </p:cNvSpPr>
          <p:nvPr/>
        </p:nvSpPr>
        <p:spPr bwMode="auto">
          <a:xfrm>
            <a:off x="0" y="5013177"/>
            <a:ext cx="3347864" cy="432048"/>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Коллегия милосердия</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118" name="Text Box 70"/>
          <p:cNvSpPr txBox="1">
            <a:spLocks noChangeArrowheads="1"/>
          </p:cNvSpPr>
          <p:nvPr/>
        </p:nvSpPr>
        <p:spPr bwMode="auto">
          <a:xfrm>
            <a:off x="0" y="5661249"/>
            <a:ext cx="3275856" cy="504056"/>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Коллегия культуры</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117" name="AutoShape 69"/>
          <p:cNvSpPr>
            <a:spLocks noChangeShapeType="1"/>
          </p:cNvSpPr>
          <p:nvPr/>
        </p:nvSpPr>
        <p:spPr bwMode="auto">
          <a:xfrm>
            <a:off x="1691680" y="4149080"/>
            <a:ext cx="9525" cy="2000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16" name="AutoShape 68"/>
          <p:cNvSpPr>
            <a:spLocks noChangeShapeType="1"/>
          </p:cNvSpPr>
          <p:nvPr/>
        </p:nvSpPr>
        <p:spPr bwMode="auto">
          <a:xfrm>
            <a:off x="1691680" y="4869160"/>
            <a:ext cx="0" cy="1619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15" name="AutoShape 67"/>
          <p:cNvSpPr>
            <a:spLocks noChangeShapeType="1"/>
          </p:cNvSpPr>
          <p:nvPr/>
        </p:nvSpPr>
        <p:spPr bwMode="auto">
          <a:xfrm>
            <a:off x="1691680" y="5445224"/>
            <a:ext cx="9525" cy="15240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14" name="AutoShape 66"/>
          <p:cNvSpPr>
            <a:spLocks noChangeShapeType="1"/>
          </p:cNvSpPr>
          <p:nvPr/>
        </p:nvSpPr>
        <p:spPr bwMode="auto">
          <a:xfrm>
            <a:off x="987425" y="8601075"/>
            <a:ext cx="0" cy="20955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13" name="Text Box 65"/>
          <p:cNvSpPr txBox="1">
            <a:spLocks noChangeArrowheads="1"/>
          </p:cNvSpPr>
          <p:nvPr/>
        </p:nvSpPr>
        <p:spPr bwMode="auto">
          <a:xfrm>
            <a:off x="3779912" y="3789040"/>
            <a:ext cx="5364088" cy="360040"/>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Физкультурно</a:t>
            </a: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 оздоровительное направление</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12" name="Text Box 64"/>
          <p:cNvSpPr txBox="1">
            <a:spLocks noChangeArrowheads="1"/>
          </p:cNvSpPr>
          <p:nvPr/>
        </p:nvSpPr>
        <p:spPr bwMode="auto">
          <a:xfrm>
            <a:off x="3779912" y="4941168"/>
            <a:ext cx="5364088" cy="432048"/>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Экологическое направление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11" name="Text Box 63"/>
          <p:cNvSpPr txBox="1">
            <a:spLocks noChangeArrowheads="1"/>
          </p:cNvSpPr>
          <p:nvPr/>
        </p:nvSpPr>
        <p:spPr bwMode="auto">
          <a:xfrm>
            <a:off x="3779912" y="4437113"/>
            <a:ext cx="5364088" cy="432048"/>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Нравственное</a:t>
            </a:r>
            <a:r>
              <a:rPr kumimoji="0" lang="ru-RU" sz="1600" b="0" i="0" u="none" strike="noStrike" cap="none" normalizeH="0" dirty="0" smtClean="0">
                <a:ln>
                  <a:noFill/>
                </a:ln>
                <a:solidFill>
                  <a:schemeClr val="tx1"/>
                </a:solidFill>
                <a:effectLst/>
                <a:latin typeface="Calibri" pitchFamily="34" charset="0"/>
                <a:ea typeface="Times New Roman" pitchFamily="18" charset="0"/>
                <a:cs typeface="Times New Roman" pitchFamily="18" charset="0"/>
              </a:rPr>
              <a:t> </a:t>
            </a:r>
            <a: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направление</a:t>
            </a:r>
            <a:r>
              <a:rPr lang="ru-RU" sz="800" dirty="0" smtClean="0">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10" name="Text Box 62"/>
          <p:cNvSpPr txBox="1">
            <a:spLocks noChangeArrowheads="1"/>
          </p:cNvSpPr>
          <p:nvPr/>
        </p:nvSpPr>
        <p:spPr bwMode="auto">
          <a:xfrm>
            <a:off x="3779912" y="5949281"/>
            <a:ext cx="5364088" cy="360040"/>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Патриотическое направление</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09" name="AutoShape 61"/>
          <p:cNvSpPr>
            <a:spLocks noChangeShapeType="1"/>
          </p:cNvSpPr>
          <p:nvPr/>
        </p:nvSpPr>
        <p:spPr bwMode="auto">
          <a:xfrm>
            <a:off x="1475656" y="3501008"/>
            <a:ext cx="0" cy="20955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08" name="Text Box 60"/>
          <p:cNvSpPr txBox="1">
            <a:spLocks noChangeArrowheads="1"/>
          </p:cNvSpPr>
          <p:nvPr/>
        </p:nvSpPr>
        <p:spPr bwMode="auto">
          <a:xfrm>
            <a:off x="3779912" y="5445224"/>
            <a:ext cx="5364088" cy="504055"/>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Туристко</a:t>
            </a:r>
            <a: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 краеведческое направление</a:t>
            </a:r>
            <a:r>
              <a:rPr lang="ru-RU" sz="800" dirty="0" smtClean="0">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07" name="Text Box 59"/>
          <p:cNvSpPr txBox="1">
            <a:spLocks noChangeArrowheads="1"/>
          </p:cNvSpPr>
          <p:nvPr/>
        </p:nvSpPr>
        <p:spPr bwMode="auto">
          <a:xfrm>
            <a:off x="3779912" y="6500812"/>
            <a:ext cx="5364088" cy="357188"/>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Трудовое направление</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06" name="Text Box 58"/>
          <p:cNvSpPr txBox="1">
            <a:spLocks noChangeArrowheads="1"/>
          </p:cNvSpPr>
          <p:nvPr/>
        </p:nvSpPr>
        <p:spPr bwMode="auto">
          <a:xfrm>
            <a:off x="2921000" y="8934450"/>
            <a:ext cx="3886200" cy="714375"/>
          </a:xfrm>
          <a:prstGeom prst="rect">
            <a:avLst/>
          </a:prstGeom>
          <a:solidFill>
            <a:srgbClr val="9BBB59"/>
          </a:solidFill>
          <a:ln w="38100">
            <a:solidFill>
              <a:srgbClr val="F2F2F2"/>
            </a:solidFill>
            <a:miter lim="800000"/>
            <a:headEnd/>
            <a:tailEnd/>
          </a:ln>
          <a:effectLst>
            <a:outerShdw dist="117088" dir="1323607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Гражданско - патриотическое направление</a:t>
            </a:r>
            <a:endParaRPr kumimoji="0" lang="ru-RU" sz="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Отряд «_____________________»</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144" name="Rectangle 96"/>
          <p:cNvSpPr>
            <a:spLocks noChangeArrowheads="1"/>
          </p:cNvSpPr>
          <p:nvPr/>
        </p:nvSpPr>
        <p:spPr bwMode="auto">
          <a:xfrm>
            <a:off x="0" y="-41666"/>
            <a:ext cx="2220288"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lang="ru-RU" sz="1600" b="1" dirty="0" smtClean="0">
                <a:latin typeface="Calibri" pitchFamily="34" charset="0"/>
                <a:cs typeface="Times New Roman" pitchFamily="18" charset="0"/>
              </a:rPr>
              <a:t>Структура управления </a:t>
            </a:r>
          </a:p>
          <a:p>
            <a:pPr marL="0" marR="0" lvl="0" indent="0" algn="l" defTabSz="914400" rtl="0" eaLnBrk="1" fontAlgn="base" latinLnBrk="0" hangingPunct="1">
              <a:lnSpc>
                <a:spcPct val="100000"/>
              </a:lnSpc>
              <a:spcBef>
                <a:spcPct val="0"/>
              </a:spcBef>
              <a:spcAft>
                <a:spcPct val="0"/>
              </a:spcAft>
              <a:buClrTx/>
              <a:buSzTx/>
              <a:tabLst/>
            </a:pPr>
            <a:r>
              <a:rPr lang="ru-RU" sz="1600" b="1" dirty="0" smtClean="0">
                <a:latin typeface="Calibri" pitchFamily="34" charset="0"/>
                <a:cs typeface="Times New Roman" pitchFamily="18" charset="0"/>
              </a:rPr>
              <a:t>ДООШ «СМЕНА»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64" name="Rectangle 116"/>
          <p:cNvSpPr>
            <a:spLocks noChangeArrowheads="1"/>
          </p:cNvSpPr>
          <p:nvPr/>
        </p:nvSpPr>
        <p:spPr bwMode="auto">
          <a:xfrm>
            <a:off x="68580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Евгений\Desktop\imagesQYOJMQ4T.jpg"/>
          <p:cNvPicPr>
            <a:picLocks noChangeAspect="1" noChangeArrowheads="1"/>
          </p:cNvPicPr>
          <p:nvPr/>
        </p:nvPicPr>
        <p:blipFill>
          <a:blip r:embed="rId2" cstate="print"/>
          <a:srcRect/>
          <a:stretch>
            <a:fillRect/>
          </a:stretch>
        </p:blipFill>
        <p:spPr bwMode="auto">
          <a:xfrm>
            <a:off x="0" y="0"/>
            <a:ext cx="9144000" cy="6948264"/>
          </a:xfrm>
          <a:prstGeom prst="rect">
            <a:avLst/>
          </a:prstGeom>
          <a:noFill/>
        </p:spPr>
      </p:pic>
      <p:sp>
        <p:nvSpPr>
          <p:cNvPr id="2050" name="Rectangle 2"/>
          <p:cNvSpPr>
            <a:spLocks noGrp="1" noChangeArrowheads="1"/>
          </p:cNvSpPr>
          <p:nvPr>
            <p:ph type="ctrTitle"/>
          </p:nvPr>
        </p:nvSpPr>
        <p:spPr>
          <a:xfrm>
            <a:off x="1000100" y="571480"/>
            <a:ext cx="7286676" cy="5357850"/>
          </a:xfrm>
        </p:spPr>
        <p:txBody>
          <a:bodyPr>
            <a:normAutofit/>
          </a:bodyPr>
          <a:lstStyle/>
          <a:p>
            <a:r>
              <a:rPr lang="ru-RU" b="1" dirty="0" smtClean="0">
                <a:latin typeface="Monotype Corsiva" pitchFamily="66" charset="0"/>
              </a:rPr>
              <a:t>Президент ДООШ «Смена»</a:t>
            </a:r>
            <a:br>
              <a:rPr lang="ru-RU" b="1" dirty="0" smtClean="0">
                <a:latin typeface="Monotype Corsiva" pitchFamily="66" charset="0"/>
              </a:rPr>
            </a:br>
            <a:r>
              <a:rPr lang="ru-RU" b="1" dirty="0" smtClean="0">
                <a:latin typeface="Monotype Corsiva" pitchFamily="66" charset="0"/>
              </a:rPr>
              <a:t>Начётов Михаил</a:t>
            </a:r>
            <a:r>
              <a:rPr lang="ru-RU" b="1" dirty="0" smtClean="0">
                <a:latin typeface="Monotype Corsiva" pitchFamily="66" charset="0"/>
              </a:rPr>
              <a:t/>
            </a:r>
            <a:br>
              <a:rPr lang="ru-RU" b="1" dirty="0" smtClean="0">
                <a:latin typeface="Monotype Corsiva" pitchFamily="66" charset="0"/>
              </a:rPr>
            </a:br>
            <a:r>
              <a:rPr lang="ru-RU" b="1" dirty="0" smtClean="0">
                <a:latin typeface="Monotype Corsiva" pitchFamily="66" charset="0"/>
              </a:rPr>
              <a:t>ученик </a:t>
            </a:r>
            <a:r>
              <a:rPr lang="ru-RU" b="1" dirty="0" smtClean="0">
                <a:latin typeface="Monotype Corsiva" pitchFamily="66" charset="0"/>
              </a:rPr>
              <a:t>10 класса</a:t>
            </a:r>
            <a:br>
              <a:rPr lang="ru-RU" b="1" dirty="0" smtClean="0">
                <a:latin typeface="Monotype Corsiva" pitchFamily="66" charset="0"/>
              </a:rPr>
            </a:br>
            <a:r>
              <a:rPr lang="ru-RU" b="1" dirty="0" smtClean="0">
                <a:latin typeface="Monotype Corsiva" pitchFamily="66" charset="0"/>
              </a:rPr>
              <a:t>МКОУ СОШ № 9</a:t>
            </a:r>
            <a:br>
              <a:rPr lang="ru-RU" b="1" dirty="0" smtClean="0">
                <a:latin typeface="Monotype Corsiva" pitchFamily="66" charset="0"/>
              </a:rPr>
            </a:br>
            <a:r>
              <a:rPr lang="ru-RU" b="1" dirty="0" smtClean="0">
                <a:latin typeface="Monotype Corsiva" pitchFamily="66" charset="0"/>
              </a:rPr>
              <a:t>Чулымского района.</a:t>
            </a:r>
            <a:endParaRPr lang="ru-RU" sz="4400" dirty="0">
              <a:latin typeface="Monotype Corsiva" pitchFamily="66"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Евгений\Desktop\imagesQYOJMQ4T.jpg"/>
          <p:cNvPicPr>
            <a:picLocks noChangeAspect="1" noChangeArrowheads="1"/>
          </p:cNvPicPr>
          <p:nvPr/>
        </p:nvPicPr>
        <p:blipFill>
          <a:blip r:embed="rId2" cstate="print"/>
          <a:srcRect/>
          <a:stretch>
            <a:fillRect/>
          </a:stretch>
        </p:blipFill>
        <p:spPr bwMode="auto">
          <a:xfrm>
            <a:off x="0" y="0"/>
            <a:ext cx="9144000" cy="6948264"/>
          </a:xfrm>
          <a:prstGeom prst="rect">
            <a:avLst/>
          </a:prstGeom>
          <a:noFill/>
        </p:spPr>
      </p:pic>
      <p:sp>
        <p:nvSpPr>
          <p:cNvPr id="2050" name="Rectangle 2"/>
          <p:cNvSpPr>
            <a:spLocks noGrp="1" noChangeArrowheads="1"/>
          </p:cNvSpPr>
          <p:nvPr>
            <p:ph type="ctrTitle"/>
          </p:nvPr>
        </p:nvSpPr>
        <p:spPr>
          <a:xfrm>
            <a:off x="827584" y="596900"/>
            <a:ext cx="7821116" cy="5496396"/>
          </a:xfrm>
        </p:spPr>
        <p:txBody>
          <a:bodyPr/>
          <a:lstStyle/>
          <a:p>
            <a:r>
              <a:rPr lang="ru-RU" b="1" dirty="0" smtClean="0">
                <a:latin typeface="Monotype Corsiva" pitchFamily="66" charset="0"/>
              </a:rPr>
              <a:t>Цель:</a:t>
            </a:r>
            <a:r>
              <a:rPr lang="ru-RU" dirty="0" smtClean="0">
                <a:latin typeface="Monotype Corsiva" pitchFamily="66" charset="0"/>
              </a:rPr>
              <a:t/>
            </a:r>
            <a:br>
              <a:rPr lang="ru-RU" dirty="0" smtClean="0">
                <a:latin typeface="Monotype Corsiva" pitchFamily="66" charset="0"/>
              </a:rPr>
            </a:br>
            <a:r>
              <a:rPr lang="ru-RU" dirty="0" smtClean="0">
                <a:latin typeface="Monotype Corsiva" pitchFamily="66" charset="0"/>
              </a:rPr>
              <a:t>объединение детей разного возраста с целью формирования разносторонне развитой личности и реализации творческих интересов и способностей  учащихся.</a:t>
            </a:r>
            <a:endParaRPr lang="ru-RU" sz="4400" dirty="0">
              <a:latin typeface="Monotype Corsiva" pitchFamily="66"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Евгений\Desktop\imagesQYOJMQ4T.jpg"/>
          <p:cNvPicPr>
            <a:picLocks noChangeAspect="1" noChangeArrowheads="1"/>
          </p:cNvPicPr>
          <p:nvPr/>
        </p:nvPicPr>
        <p:blipFill>
          <a:blip r:embed="rId2" cstate="print"/>
          <a:srcRect/>
          <a:stretch>
            <a:fillRect/>
          </a:stretch>
        </p:blipFill>
        <p:spPr bwMode="auto">
          <a:xfrm>
            <a:off x="0" y="0"/>
            <a:ext cx="9144000" cy="6948264"/>
          </a:xfrm>
          <a:prstGeom prst="rect">
            <a:avLst/>
          </a:prstGeom>
          <a:noFill/>
        </p:spPr>
      </p:pic>
      <p:sp>
        <p:nvSpPr>
          <p:cNvPr id="2050" name="Rectangle 2"/>
          <p:cNvSpPr>
            <a:spLocks noGrp="1" noChangeArrowheads="1"/>
          </p:cNvSpPr>
          <p:nvPr>
            <p:ph type="ctrTitle"/>
          </p:nvPr>
        </p:nvSpPr>
        <p:spPr>
          <a:xfrm>
            <a:off x="827584" y="596900"/>
            <a:ext cx="7821116" cy="5496396"/>
          </a:xfrm>
        </p:spPr>
        <p:txBody>
          <a:bodyPr/>
          <a:lstStyle/>
          <a:p>
            <a:r>
              <a:rPr lang="ru-RU" b="1" dirty="0" smtClean="0">
                <a:latin typeface="Monotype Corsiva" pitchFamily="66" charset="0"/>
              </a:rPr>
              <a:t>Задачи:</a:t>
            </a:r>
            <a:br>
              <a:rPr lang="ru-RU" b="1" dirty="0" smtClean="0">
                <a:latin typeface="Monotype Corsiva" pitchFamily="66" charset="0"/>
              </a:rPr>
            </a:br>
            <a:r>
              <a:rPr lang="ru-RU" sz="3200" dirty="0" smtClean="0">
                <a:latin typeface="Monotype Corsiva" pitchFamily="66" charset="0"/>
              </a:rPr>
              <a:t>- развивать нравственно - этических навыков;</a:t>
            </a:r>
            <a:br>
              <a:rPr lang="ru-RU" sz="3200" dirty="0" smtClean="0">
                <a:latin typeface="Monotype Corsiva" pitchFamily="66" charset="0"/>
              </a:rPr>
            </a:br>
            <a:r>
              <a:rPr lang="ru-RU" sz="3200" dirty="0" smtClean="0">
                <a:latin typeface="Monotype Corsiva" pitchFamily="66" charset="0"/>
              </a:rPr>
              <a:t>- пропагандировать здоровый образ жизни;</a:t>
            </a:r>
            <a:br>
              <a:rPr lang="ru-RU" sz="3200" dirty="0" smtClean="0">
                <a:latin typeface="Monotype Corsiva" pitchFamily="66" charset="0"/>
              </a:rPr>
            </a:br>
            <a:r>
              <a:rPr lang="ru-RU" sz="3200" dirty="0" smtClean="0">
                <a:latin typeface="Monotype Corsiva" pitchFamily="66" charset="0"/>
              </a:rPr>
              <a:t>-  развивать чувства патриотизма и любви к Родине;</a:t>
            </a:r>
            <a:br>
              <a:rPr lang="ru-RU" sz="3200" dirty="0" smtClean="0">
                <a:latin typeface="Monotype Corsiva" pitchFamily="66" charset="0"/>
              </a:rPr>
            </a:br>
            <a:r>
              <a:rPr lang="ru-RU" sz="3200" dirty="0" smtClean="0">
                <a:latin typeface="Monotype Corsiva" pitchFamily="66" charset="0"/>
              </a:rPr>
              <a:t>- прививать любовь к окружающему миру;</a:t>
            </a:r>
            <a:br>
              <a:rPr lang="ru-RU" sz="3200" dirty="0" smtClean="0">
                <a:latin typeface="Monotype Corsiva" pitchFamily="66" charset="0"/>
              </a:rPr>
            </a:br>
            <a:r>
              <a:rPr lang="ru-RU" sz="3200" dirty="0" smtClean="0">
                <a:latin typeface="Monotype Corsiva" pitchFamily="66" charset="0"/>
              </a:rPr>
              <a:t>- формировать , прививать знания о родном крае, улице, школе;</a:t>
            </a:r>
            <a:br>
              <a:rPr lang="ru-RU" sz="3200" dirty="0" smtClean="0">
                <a:latin typeface="Monotype Corsiva" pitchFamily="66" charset="0"/>
              </a:rPr>
            </a:br>
            <a:r>
              <a:rPr lang="ru-RU" sz="3200" dirty="0" smtClean="0">
                <a:latin typeface="Monotype Corsiva" pitchFamily="66" charset="0"/>
              </a:rPr>
              <a:t>- развивать трудовые навыки, привитие культуры труда.</a:t>
            </a:r>
            <a:endParaRPr lang="ru-RU" sz="3200" dirty="0">
              <a:latin typeface="Monotype Corsiva" pitchFamily="66"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Евгений\Desktop\imagesQYOJMQ4T.jpg"/>
          <p:cNvPicPr>
            <a:picLocks noChangeAspect="1" noChangeArrowheads="1"/>
          </p:cNvPicPr>
          <p:nvPr/>
        </p:nvPicPr>
        <p:blipFill>
          <a:blip r:embed="rId2" cstate="print"/>
          <a:srcRect/>
          <a:stretch>
            <a:fillRect/>
          </a:stretch>
        </p:blipFill>
        <p:spPr bwMode="auto">
          <a:xfrm>
            <a:off x="0" y="0"/>
            <a:ext cx="9144000" cy="6948264"/>
          </a:xfrm>
          <a:prstGeom prst="rect">
            <a:avLst/>
          </a:prstGeom>
          <a:noFill/>
        </p:spPr>
      </p:pic>
      <p:sp>
        <p:nvSpPr>
          <p:cNvPr id="2050" name="Rectangle 2"/>
          <p:cNvSpPr>
            <a:spLocks noGrp="1" noChangeArrowheads="1"/>
          </p:cNvSpPr>
          <p:nvPr>
            <p:ph type="ctrTitle"/>
          </p:nvPr>
        </p:nvSpPr>
        <p:spPr>
          <a:xfrm>
            <a:off x="827584" y="260648"/>
            <a:ext cx="7821116" cy="6768752"/>
          </a:xfrm>
        </p:spPr>
        <p:txBody>
          <a:bodyPr>
            <a:normAutofit/>
          </a:bodyPr>
          <a:lstStyle/>
          <a:p>
            <a:r>
              <a:rPr lang="ru-RU" b="1" dirty="0" smtClean="0">
                <a:latin typeface="Monotype Corsiva" pitchFamily="66" charset="0"/>
              </a:rPr>
              <a:t>Формы работы:</a:t>
            </a:r>
            <a:br>
              <a:rPr lang="ru-RU" b="1" dirty="0" smtClean="0">
                <a:latin typeface="Monotype Corsiva" pitchFamily="66" charset="0"/>
              </a:rPr>
            </a:br>
            <a:r>
              <a:rPr lang="ru-RU" dirty="0" smtClean="0">
                <a:latin typeface="Monotype Corsiva" pitchFamily="66" charset="0"/>
              </a:rPr>
              <a:t>* классные часы;</a:t>
            </a:r>
            <a:br>
              <a:rPr lang="ru-RU" dirty="0" smtClean="0">
                <a:latin typeface="Monotype Corsiva" pitchFamily="66" charset="0"/>
              </a:rPr>
            </a:br>
            <a:r>
              <a:rPr lang="ru-RU" dirty="0" smtClean="0">
                <a:latin typeface="Monotype Corsiva" pitchFamily="66" charset="0"/>
              </a:rPr>
              <a:t>*спортивные соревнования;</a:t>
            </a:r>
            <a:br>
              <a:rPr lang="ru-RU" dirty="0" smtClean="0">
                <a:latin typeface="Monotype Corsiva" pitchFamily="66" charset="0"/>
              </a:rPr>
            </a:br>
            <a:r>
              <a:rPr lang="ru-RU" dirty="0" smtClean="0">
                <a:latin typeface="Monotype Corsiva" pitchFamily="66" charset="0"/>
              </a:rPr>
              <a:t>*выставки творческих работ;</a:t>
            </a:r>
            <a:br>
              <a:rPr lang="ru-RU" dirty="0" smtClean="0">
                <a:latin typeface="Monotype Corsiva" pitchFamily="66" charset="0"/>
              </a:rPr>
            </a:br>
            <a:r>
              <a:rPr lang="ru-RU" dirty="0" smtClean="0">
                <a:latin typeface="Monotype Corsiva" pitchFamily="66" charset="0"/>
              </a:rPr>
              <a:t>*экскурсии, походы;</a:t>
            </a:r>
            <a:br>
              <a:rPr lang="ru-RU" dirty="0" smtClean="0">
                <a:latin typeface="Monotype Corsiva" pitchFamily="66" charset="0"/>
              </a:rPr>
            </a:br>
            <a:r>
              <a:rPr lang="ru-RU" dirty="0" smtClean="0">
                <a:latin typeface="Monotype Corsiva" pitchFamily="66" charset="0"/>
              </a:rPr>
              <a:t>*лектории;</a:t>
            </a:r>
            <a:br>
              <a:rPr lang="ru-RU" dirty="0" smtClean="0">
                <a:latin typeface="Monotype Corsiva" pitchFamily="66" charset="0"/>
              </a:rPr>
            </a:br>
            <a:r>
              <a:rPr lang="ru-RU" dirty="0" smtClean="0">
                <a:latin typeface="Monotype Corsiva" pitchFamily="66" charset="0"/>
              </a:rPr>
              <a:t>*беседы;</a:t>
            </a:r>
            <a:br>
              <a:rPr lang="ru-RU" dirty="0" smtClean="0">
                <a:latin typeface="Monotype Corsiva" pitchFamily="66" charset="0"/>
              </a:rPr>
            </a:br>
            <a:r>
              <a:rPr lang="ru-RU" dirty="0" smtClean="0">
                <a:latin typeface="Monotype Corsiva" pitchFamily="66" charset="0"/>
              </a:rPr>
              <a:t>*игра;</a:t>
            </a:r>
            <a:br>
              <a:rPr lang="ru-RU" dirty="0" smtClean="0">
                <a:latin typeface="Monotype Corsiva" pitchFamily="66" charset="0"/>
              </a:rPr>
            </a:br>
            <a:r>
              <a:rPr lang="ru-RU" dirty="0" smtClean="0">
                <a:latin typeface="Monotype Corsiva" pitchFamily="66" charset="0"/>
              </a:rPr>
              <a:t>*массовые мероприятия.</a:t>
            </a:r>
            <a:endParaRPr lang="ru-RU" sz="4400" dirty="0">
              <a:latin typeface="Monotype Corsiva" pitchFamily="66"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Евгений\Desktop\imagesQYOJMQ4T.jpg"/>
          <p:cNvPicPr>
            <a:picLocks noChangeAspect="1" noChangeArrowheads="1"/>
          </p:cNvPicPr>
          <p:nvPr/>
        </p:nvPicPr>
        <p:blipFill>
          <a:blip r:embed="rId2" cstate="print"/>
          <a:srcRect/>
          <a:stretch>
            <a:fillRect/>
          </a:stretch>
        </p:blipFill>
        <p:spPr bwMode="auto">
          <a:xfrm>
            <a:off x="0" y="0"/>
            <a:ext cx="9144000" cy="6948264"/>
          </a:xfrm>
          <a:prstGeom prst="rect">
            <a:avLst/>
          </a:prstGeom>
          <a:noFill/>
        </p:spPr>
      </p:pic>
      <p:sp>
        <p:nvSpPr>
          <p:cNvPr id="2050" name="Rectangle 2"/>
          <p:cNvSpPr>
            <a:spLocks noGrp="1" noChangeArrowheads="1"/>
          </p:cNvSpPr>
          <p:nvPr>
            <p:ph type="ctrTitle"/>
          </p:nvPr>
        </p:nvSpPr>
        <p:spPr>
          <a:xfrm>
            <a:off x="0" y="0"/>
            <a:ext cx="9144000" cy="6858000"/>
          </a:xfrm>
        </p:spPr>
        <p:txBody>
          <a:bodyPr>
            <a:normAutofit/>
          </a:bodyPr>
          <a:lstStyle/>
          <a:p>
            <a:r>
              <a:rPr lang="ru-RU" sz="1800" b="1" dirty="0" smtClean="0"/>
              <a:t>Школа девятая.</a:t>
            </a:r>
            <a:br>
              <a:rPr lang="ru-RU" sz="1800" b="1" dirty="0" smtClean="0"/>
            </a:br>
            <a:r>
              <a:rPr lang="ru-RU" sz="1800" b="1" dirty="0" smtClean="0"/>
              <a:t>1.</a:t>
            </a:r>
            <a:r>
              <a:rPr lang="ru-RU" sz="1800" dirty="0" smtClean="0"/>
              <a:t/>
            </a:r>
            <a:br>
              <a:rPr lang="ru-RU" sz="1800" dirty="0" smtClean="0"/>
            </a:br>
            <a:r>
              <a:rPr lang="ru-RU" sz="1800" dirty="0" smtClean="0"/>
              <a:t>Есть за дорогами, домами.</a:t>
            </a:r>
            <a:br>
              <a:rPr lang="ru-RU" sz="1800" dirty="0" smtClean="0"/>
            </a:br>
            <a:r>
              <a:rPr lang="ru-RU" sz="1800" dirty="0" smtClean="0"/>
              <a:t>Школа девятая.</a:t>
            </a:r>
            <a:br>
              <a:rPr lang="ru-RU" sz="1800" dirty="0" smtClean="0"/>
            </a:br>
            <a:r>
              <a:rPr lang="ru-RU" sz="1800" dirty="0" smtClean="0"/>
              <a:t>Там дети с добрыми глазами</a:t>
            </a:r>
            <a:br>
              <a:rPr lang="ru-RU" sz="1800" dirty="0" smtClean="0"/>
            </a:br>
            <a:r>
              <a:rPr lang="ru-RU" sz="1800" dirty="0" smtClean="0"/>
              <a:t>Знаний там жизнь полна.</a:t>
            </a:r>
            <a:br>
              <a:rPr lang="ru-RU" sz="1800" dirty="0" smtClean="0"/>
            </a:br>
            <a:r>
              <a:rPr lang="ru-RU" sz="1800" dirty="0" smtClean="0"/>
              <a:t>Там превращение вершиться </a:t>
            </a:r>
            <a:br>
              <a:rPr lang="ru-RU" sz="1800" dirty="0" smtClean="0"/>
            </a:br>
            <a:r>
              <a:rPr lang="ru-RU" sz="1800" dirty="0" smtClean="0"/>
              <a:t>Там зла и горя нет.</a:t>
            </a:r>
            <a:br>
              <a:rPr lang="ru-RU" sz="1800" dirty="0" smtClean="0"/>
            </a:br>
            <a:r>
              <a:rPr lang="ru-RU" sz="1800" dirty="0" smtClean="0"/>
              <a:t>Там нас по жизни ведет учитель </a:t>
            </a:r>
            <a:br>
              <a:rPr lang="ru-RU" sz="1800" dirty="0" smtClean="0"/>
            </a:br>
            <a:r>
              <a:rPr lang="ru-RU" sz="1800" dirty="0" smtClean="0"/>
              <a:t>И детям дарит свет.</a:t>
            </a:r>
            <a:br>
              <a:rPr lang="ru-RU" sz="1800" dirty="0" smtClean="0"/>
            </a:br>
            <a:r>
              <a:rPr lang="ru-RU" sz="1800" b="1" dirty="0" smtClean="0"/>
              <a:t>Припев:</a:t>
            </a:r>
            <a:r>
              <a:rPr lang="ru-RU" sz="1800" dirty="0" smtClean="0"/>
              <a:t/>
            </a:r>
            <a:br>
              <a:rPr lang="ru-RU" sz="1800" dirty="0" smtClean="0"/>
            </a:br>
            <a:r>
              <a:rPr lang="ru-RU" sz="1800" dirty="0" smtClean="0"/>
              <a:t>Школа девятая/2раза</a:t>
            </a:r>
            <a:br>
              <a:rPr lang="ru-RU" sz="1800" dirty="0" smtClean="0"/>
            </a:br>
            <a:r>
              <a:rPr lang="ru-RU" sz="1800" dirty="0" smtClean="0"/>
              <a:t>Кто нам расскажет, кто подскажет</a:t>
            </a:r>
            <a:br>
              <a:rPr lang="ru-RU" sz="1800" dirty="0" smtClean="0"/>
            </a:br>
            <a:r>
              <a:rPr lang="ru-RU" sz="1800" dirty="0" smtClean="0"/>
              <a:t>Где она? Где она? </a:t>
            </a:r>
            <a:br>
              <a:rPr lang="ru-RU" sz="1800" dirty="0" smtClean="0"/>
            </a:br>
            <a:r>
              <a:rPr lang="ru-RU" sz="1800" b="1" dirty="0" smtClean="0"/>
              <a:t>2.</a:t>
            </a:r>
            <a:r>
              <a:rPr lang="ru-RU" sz="1800" dirty="0" smtClean="0"/>
              <a:t/>
            </a:r>
            <a:br>
              <a:rPr lang="ru-RU" sz="1800" dirty="0" smtClean="0"/>
            </a:br>
            <a:r>
              <a:rPr lang="ru-RU" sz="1800" dirty="0" smtClean="0"/>
              <a:t>Здесь постигая грань науки,</a:t>
            </a:r>
            <a:br>
              <a:rPr lang="ru-RU" sz="1800" dirty="0" smtClean="0"/>
            </a:br>
            <a:r>
              <a:rPr lang="ru-RU" sz="1800" dirty="0" smtClean="0"/>
              <a:t>По личному пути </a:t>
            </a:r>
            <a:br>
              <a:rPr lang="ru-RU" sz="1800" dirty="0" smtClean="0"/>
            </a:br>
            <a:r>
              <a:rPr lang="ru-RU" sz="1800" dirty="0" smtClean="0"/>
              <a:t>По историческим дорогам </a:t>
            </a:r>
            <a:br>
              <a:rPr lang="ru-RU" sz="1800" dirty="0" smtClean="0"/>
            </a:br>
            <a:r>
              <a:rPr lang="ru-RU" sz="1800" dirty="0" smtClean="0"/>
              <a:t>Нам предстоит пройти</a:t>
            </a:r>
            <a:br>
              <a:rPr lang="ru-RU" sz="1800" dirty="0" smtClean="0"/>
            </a:br>
            <a:r>
              <a:rPr lang="ru-RU" sz="1800" dirty="0" smtClean="0"/>
              <a:t>Если случится оступиться,</a:t>
            </a:r>
            <a:br>
              <a:rPr lang="ru-RU" sz="1800" dirty="0" smtClean="0"/>
            </a:br>
            <a:r>
              <a:rPr lang="ru-RU" sz="1800" dirty="0" smtClean="0"/>
              <a:t>Знаем, что каждый раз.</a:t>
            </a:r>
            <a:br>
              <a:rPr lang="ru-RU" sz="1800" dirty="0" smtClean="0"/>
            </a:br>
            <a:r>
              <a:rPr lang="ru-RU" sz="1800" dirty="0" smtClean="0"/>
              <a:t>Строгий, но добрый наш учитель</a:t>
            </a:r>
            <a:br>
              <a:rPr lang="ru-RU" sz="1800" dirty="0" smtClean="0"/>
            </a:br>
            <a:r>
              <a:rPr lang="ru-RU" sz="1800" dirty="0" smtClean="0"/>
              <a:t>Точно поддержит нас.. </a:t>
            </a:r>
            <a:br>
              <a:rPr lang="ru-RU" sz="1800" dirty="0" smtClean="0"/>
            </a:br>
            <a:r>
              <a:rPr lang="ru-RU" sz="1800" b="1" dirty="0" smtClean="0"/>
              <a:t>Припев:</a:t>
            </a:r>
            <a:endParaRPr lang="ru-RU" sz="4400" b="1" dirty="0">
              <a:latin typeface="Monotype Corsiva" pitchFamily="66"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91</Words>
  <Application>Microsoft Office PowerPoint</Application>
  <PresentationFormat>Экран (4:3)</PresentationFormat>
  <Paragraphs>30</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Управленческая, содержательная модель ДООШ «Смена»</vt:lpstr>
      <vt:lpstr>Положение о детской организации  «Смена»  1. Общее положение 1.1. Детская организация «Смена» (в дальнейшем именуемая – организация) действует на базе МБОУ СОШ № 9 Чулымского района Новосибирской области области.  1.2. Детская организация осуществляет свою деятельность в соответствии с Уставом школы, уставом детской организации и Конституцией РФ. 1.3. Детская организация – общественное самоуправляемое некоммерческое добровольное объединение обучащихся школы, представителей администрации, педагогов и родительского комитета. 1.4. Детская организация имеет гимн, эмблему, флаг, галстук, название.  1.5. Членами детской организации являются обучащиеся школы с 1 по 8 класс. 2. Цель и задачи 2.1. Цель:  2.2.  Задачами организации являются: - создание условий для детей, при которых наиболее широко раскрываются его лидерские качества; -  формирование умения сочетать личные и групповые интересы; - формирование позитивных гражданских позиций; - привитие интереса к систематическому нравственному, духовному и физическому самосовершенстванию. 3. Деятельность детской организации строится на следующих основных принципах: 3.1. Принцип самостоятельности: все вопросы, связанные с деятельностью Организации,  решаются только его членами; 3.2.  Принцип ответственности: члены организации несут ответственность перед своей Организацией, Организация несет ответственность перед своими членами; 3.3. Принцип гласности: все решения организации принимаются после коллективного обсуждения, с учетом самых разнообразных мнений. Организация информирует общественность о своей деятельности через СМИ. 4.Структура 4.1. Детская организация  «Смена» включает в себя: совет командиров (от каждого отряда командир класса), детскую организацию школьников (с 1 по 7 класс) 4.2. Главным органом управления является Совет командиров. 4.3. Руководит работой старшая вожатая. 4.4.Вся Организация разделена отряды: 4.5. Отряды имеют своё направление, название, девиз, цвет галстука. 4.6.Главным в отряде является командир, работу осуществляет актив отряда координацию и руководство отряда ведет классный руководитель.  5. Функции Организации: члены детского объединения оказывают помощь в проведении различных мероприятий, заботятся об авторитете объединения.. 6. Организация работает по следующим направлениям: 6.1.гражданско - патриотическое; 6.2.спортивно - оздоровительное; 6.3.экологическое; 6.4.нравственно - эстетическое; 6.5.трудовое; 6.6.туристко - краеведческое  7. Символы Организации:  Организация имеет свою символику.  7.1. эмблема; 7.2. флаг;  7.3. гимн;  7.4. девиз каждого отряда; 7.6. галстук.  </vt:lpstr>
      <vt:lpstr>Слайд 3</vt:lpstr>
      <vt:lpstr>Президент ДООШ «Смена» Начётов Михаил ученик 10 класса МКОУ СОШ № 9 Чулымского района.</vt:lpstr>
      <vt:lpstr>Цель: объединение детей разного возраста с целью формирования разносторонне развитой личности и реализации творческих интересов и способностей  учащихся.</vt:lpstr>
      <vt:lpstr>Задачи: - развивать нравственно - этических навыков; - пропагандировать здоровый образ жизни; -  развивать чувства патриотизма и любви к Родине; - прививать любовь к окружающему миру; - формировать , прививать знания о родном крае, улице, школе; - развивать трудовые навыки, привитие культуры труда.</vt:lpstr>
      <vt:lpstr>Формы работы: * классные часы; *спортивные соревнования; *выставки творческих работ; *экскурсии, походы; *лектории; *беседы; *игра; *массовые мероприятия.</vt:lpstr>
      <vt:lpstr>Школа девятая. 1. Есть за дорогами, домами. Школа девятая. Там дети с добрыми глазами Знаний там жизнь полна. Там превращение вершиться  Там зла и горя нет. Там нас по жизни ведет учитель  И детям дарит свет. Припев: Школа девятая/2раза Кто нам расскажет, кто подскажет Где она? Где она?  2. Здесь постигая грань науки, По личному пути  По историческим дорогам  Нам предстоит пройти Если случится оступиться, Знаем, что каждый раз. Строгий, но добрый наш учитель Точно поддержит нас..  Припев:</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Листок  участника</dc:title>
  <dc:creator>ШКОЛА</dc:creator>
  <cp:lastModifiedBy>Пользователь</cp:lastModifiedBy>
  <cp:revision>9</cp:revision>
  <dcterms:created xsi:type="dcterms:W3CDTF">2014-04-07T01:31:05Z</dcterms:created>
  <dcterms:modified xsi:type="dcterms:W3CDTF">2018-10-22T02:53:05Z</dcterms:modified>
</cp:coreProperties>
</file>